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1" r:id="rId2"/>
    <p:sldId id="265" r:id="rId3"/>
    <p:sldId id="376" r:id="rId4"/>
    <p:sldId id="392" r:id="rId5"/>
    <p:sldId id="391" r:id="rId6"/>
    <p:sldId id="379" r:id="rId7"/>
    <p:sldId id="380" r:id="rId8"/>
    <p:sldId id="381" r:id="rId9"/>
    <p:sldId id="382" r:id="rId10"/>
    <p:sldId id="383" r:id="rId11"/>
    <p:sldId id="384" r:id="rId12"/>
    <p:sldId id="385" r:id="rId13"/>
    <p:sldId id="386" r:id="rId14"/>
    <p:sldId id="387" r:id="rId15"/>
    <p:sldId id="388" r:id="rId16"/>
    <p:sldId id="389" r:id="rId17"/>
    <p:sldId id="390" r:id="rId18"/>
    <p:sldId id="393" r:id="rId19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432" userDrawn="1">
          <p15:clr>
            <a:srgbClr val="A4A3A4"/>
          </p15:clr>
        </p15:guide>
        <p15:guide id="2" pos="3834" userDrawn="1">
          <p15:clr>
            <a:srgbClr val="A4A3A4"/>
          </p15:clr>
        </p15:guide>
        <p15:guide id="3" pos="38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476E"/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84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266" y="72"/>
      </p:cViewPr>
      <p:guideLst>
        <p:guide orient="horz" pos="3432"/>
        <p:guide pos="3834"/>
        <p:guide pos="3835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-2904" y="-77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475" cy="4656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q-A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9" y="0"/>
            <a:ext cx="3038475" cy="4656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88E1F-1400-49B2-B818-04933C09E43A}" type="datetimeFigureOut">
              <a:rPr lang="sq-AL" smtClean="0"/>
              <a:t>4.7.2018</a:t>
            </a:fld>
            <a:endParaRPr lang="sq-A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180"/>
            <a:ext cx="3038475" cy="4656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q-A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9" y="8829180"/>
            <a:ext cx="3038475" cy="4656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41791-54A4-483B-B9AE-2EFB9933F449}" type="slidenum">
              <a:rPr lang="sq-AL" smtClean="0"/>
              <a:t>‹#›</a:t>
            </a:fld>
            <a:endParaRPr lang="sq-AL"/>
          </a:p>
        </p:txBody>
      </p:sp>
    </p:spTree>
    <p:extLst>
      <p:ext uri="{BB962C8B-B14F-4D97-AF65-F5344CB8AC3E}">
        <p14:creationId xmlns:p14="http://schemas.microsoft.com/office/powerpoint/2010/main" val="3364807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57" tIns="46378" rIns="92757" bIns="4637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2757" tIns="46378" rIns="92757" bIns="4637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4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4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603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753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788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03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2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191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24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75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3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110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114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0101" y="596902"/>
            <a:ext cx="3409658" cy="505969"/>
          </a:xfrm>
        </p:spPr>
        <p:txBody>
          <a:bodyPr lIns="0" rIns="0" anchor="ctr">
            <a:noAutofit/>
          </a:bodyPr>
          <a:lstStyle>
            <a:lvl1pPr algn="l">
              <a:defRPr sz="2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0101" y="1118305"/>
            <a:ext cx="3409658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975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800101" y="1861626"/>
            <a:ext cx="3409658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800102" y="2230154"/>
            <a:ext cx="3409656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788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342900" indent="0">
              <a:buNone/>
              <a:defRPr>
                <a:latin typeface="Source Sans Pro" panose="020B0503030403020204" pitchFamily="34" charset="0"/>
              </a:defRPr>
            </a:lvl2pPr>
            <a:lvl3pPr marL="685800" indent="0">
              <a:buNone/>
              <a:defRPr>
                <a:latin typeface="Source Sans Pro" panose="020B0503030403020204" pitchFamily="34" charset="0"/>
              </a:defRPr>
            </a:lvl3pPr>
            <a:lvl4pPr marL="1028700" indent="0">
              <a:buNone/>
              <a:defRPr>
                <a:latin typeface="Source Sans Pro" panose="020B0503030403020204" pitchFamily="34" charset="0"/>
              </a:defRPr>
            </a:lvl4pPr>
            <a:lvl5pPr marL="13716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934243" y="1861626"/>
            <a:ext cx="3409658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934244" y="2230154"/>
            <a:ext cx="3409656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788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342900" indent="0">
              <a:buNone/>
              <a:defRPr>
                <a:latin typeface="Source Sans Pro" panose="020B0503030403020204" pitchFamily="34" charset="0"/>
              </a:defRPr>
            </a:lvl2pPr>
            <a:lvl3pPr marL="685800" indent="0">
              <a:buNone/>
              <a:defRPr>
                <a:latin typeface="Source Sans Pro" panose="020B0503030403020204" pitchFamily="34" charset="0"/>
              </a:defRPr>
            </a:lvl3pPr>
            <a:lvl4pPr marL="1028700" indent="0">
              <a:buNone/>
              <a:defRPr>
                <a:latin typeface="Source Sans Pro" panose="020B0503030403020204" pitchFamily="34" charset="0"/>
              </a:defRPr>
            </a:lvl4pPr>
            <a:lvl5pPr marL="13716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800101" y="4107766"/>
            <a:ext cx="3409658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2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800102" y="4476295"/>
            <a:ext cx="3409656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788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342900" indent="0">
              <a:buNone/>
              <a:defRPr>
                <a:latin typeface="Source Sans Pro" panose="020B0503030403020204" pitchFamily="34" charset="0"/>
              </a:defRPr>
            </a:lvl2pPr>
            <a:lvl3pPr marL="685800" indent="0">
              <a:buNone/>
              <a:defRPr>
                <a:latin typeface="Source Sans Pro" panose="020B0503030403020204" pitchFamily="34" charset="0"/>
              </a:defRPr>
            </a:lvl3pPr>
            <a:lvl4pPr marL="1028700" indent="0">
              <a:buNone/>
              <a:defRPr>
                <a:latin typeface="Source Sans Pro" panose="020B0503030403020204" pitchFamily="34" charset="0"/>
              </a:defRPr>
            </a:lvl4pPr>
            <a:lvl5pPr marL="13716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934243" y="4107766"/>
            <a:ext cx="3409658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2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934244" y="4476295"/>
            <a:ext cx="3409656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788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342900" indent="0">
              <a:buNone/>
              <a:defRPr>
                <a:latin typeface="Source Sans Pro" panose="020B0503030403020204" pitchFamily="34" charset="0"/>
              </a:defRPr>
            </a:lvl2pPr>
            <a:lvl3pPr marL="685800" indent="0">
              <a:buNone/>
              <a:defRPr>
                <a:latin typeface="Source Sans Pro" panose="020B0503030403020204" pitchFamily="34" charset="0"/>
              </a:defRPr>
            </a:lvl3pPr>
            <a:lvl4pPr marL="1028700" indent="0">
              <a:buNone/>
              <a:defRPr>
                <a:latin typeface="Source Sans Pro" panose="020B0503030403020204" pitchFamily="34" charset="0"/>
              </a:defRPr>
            </a:lvl4pPr>
            <a:lvl5pPr marL="13716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934243" y="596902"/>
            <a:ext cx="3409658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342900" indent="0">
              <a:buNone/>
              <a:defRPr sz="1500">
                <a:latin typeface="Lato Light" panose="020F0302020204030203" pitchFamily="34" charset="0"/>
              </a:defRPr>
            </a:lvl2pPr>
            <a:lvl3pPr marL="685800" indent="0">
              <a:buNone/>
              <a:defRPr sz="1350">
                <a:latin typeface="Lato Light" panose="020F0302020204030203" pitchFamily="34" charset="0"/>
              </a:defRPr>
            </a:lvl3pPr>
            <a:lvl4pPr marL="1028700" indent="0">
              <a:buNone/>
              <a:defRPr sz="1200">
                <a:latin typeface="Lato Light" panose="020F0302020204030203" pitchFamily="34" charset="0"/>
              </a:defRPr>
            </a:lvl4pPr>
            <a:lvl5pPr marL="1371600" indent="0">
              <a:buNone/>
              <a:defRPr sz="12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934242" y="1117602"/>
            <a:ext cx="3409658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975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342900" indent="0">
              <a:buNone/>
              <a:defRPr>
                <a:latin typeface="Lato" panose="020F0502020204030203" pitchFamily="34" charset="0"/>
              </a:defRPr>
            </a:lvl2pPr>
            <a:lvl3pPr marL="685800" indent="0">
              <a:buNone/>
              <a:defRPr>
                <a:latin typeface="Lato" panose="020F0502020204030203" pitchFamily="34" charset="0"/>
              </a:defRPr>
            </a:lvl3pPr>
            <a:lvl4pPr marL="1028700" indent="0">
              <a:buNone/>
              <a:defRPr>
                <a:latin typeface="Lato" panose="020F0502020204030203" pitchFamily="34" charset="0"/>
              </a:defRPr>
            </a:lvl4pPr>
            <a:lvl5pPr marL="13716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154388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432">
          <p15:clr>
            <a:srgbClr val="FBAE40"/>
          </p15:clr>
        </p15:guide>
        <p15:guide id="2" pos="504">
          <p15:clr>
            <a:srgbClr val="FBAE40"/>
          </p15:clr>
        </p15:guide>
        <p15:guide id="3" pos="5256">
          <p15:clr>
            <a:srgbClr val="FBAE40"/>
          </p15:clr>
        </p15:guide>
        <p15:guide id="4" orient="horz" pos="3888">
          <p15:clr>
            <a:srgbClr val="FBAE40"/>
          </p15:clr>
        </p15:guide>
        <p15:guide id="5" orient="horz" pos="1392">
          <p15:clr>
            <a:srgbClr val="FBAE40"/>
          </p15:clr>
        </p15:guide>
        <p15:guide id="6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976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Vetevendosje!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5" name="AutoShape 4" descr="Vetevendosje!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6" name="AutoShape 6" descr="Vetevendosje!"/>
          <p:cNvSpPr>
            <a:spLocks noChangeAspect="1" noChangeArrowheads="1"/>
          </p:cNvSpPr>
          <p:nvPr/>
        </p:nvSpPr>
        <p:spPr bwMode="auto">
          <a:xfrm>
            <a:off x="345281" y="977504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7" name="AutoShape 8" descr="Vetevendosje!"/>
          <p:cNvSpPr>
            <a:spLocks noChangeAspect="1" noChangeArrowheads="1"/>
          </p:cNvSpPr>
          <p:nvPr/>
        </p:nvSpPr>
        <p:spPr bwMode="auto">
          <a:xfrm>
            <a:off x="459581" y="1091804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8" name="AutoShape 13" descr="Rezultate imazhesh pÃ«r ubo consulting"/>
          <p:cNvSpPr>
            <a:spLocks noChangeAspect="1" noChangeArrowheads="1"/>
          </p:cNvSpPr>
          <p:nvPr/>
        </p:nvSpPr>
        <p:spPr bwMode="auto">
          <a:xfrm>
            <a:off x="573881" y="12061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4C0E5FF8-D80D-40A1-A511-875F3D9CC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581" y="415581"/>
            <a:ext cx="8339138" cy="603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584637" y="1723168"/>
            <a:ext cx="8033583" cy="4753831"/>
          </a:xfrm>
        </p:spPr>
        <p:txBody>
          <a:bodyPr>
            <a:noAutofit/>
          </a:bodyPr>
          <a:lstStyle/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Përzgjedhja e amvisërisë duke shfrytëzuar metodën sistematike të rastësisë, si dhe zhvillimi i anketës me personin i cili e ka ditëlindjen e parë më të afërt i moshës mbi 18 vjet. 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Anketim ballë për ballë, anketuesi lexon pyetjet dhe shënon përgjigjen në pyetësor elektronik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Instrumenti (pyetësori) është aprovuar nga klienti dhe i validuar në procedurë të pilot testimit.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Mostra n=10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dizajnuar për sigurimin e mostrës përfaqësuese, e shtresuar sipas etniciteteve: shqiptar, serb dhe minoritete jo-serbe. Minoritetet e mbi-përfaqësuara në anketim, mostra e peshuar për analizë.</a:t>
            </a:r>
          </a:p>
          <a:p>
            <a:pPr marL="128588" indent="-128588">
              <a:buFont typeface="Wingdings" panose="05000000000000000000" pitchFamily="2" charset="2"/>
              <a:buChar char="q"/>
            </a:pPr>
            <a:endParaRPr lang="sq-A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671F5EAA-AD30-465E-B2F5-1BD13EFD2E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637" y="0"/>
            <a:ext cx="7746564" cy="1723169"/>
          </a:xfrm>
        </p:spPr>
        <p:txBody>
          <a:bodyPr/>
          <a:lstStyle/>
          <a:p>
            <a:pPr lvl="0"/>
            <a:r>
              <a:rPr lang="en-GB" sz="3600" b="1" dirty="0">
                <a:solidFill>
                  <a:srgbClr val="1947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METODOLOGJIA E HULUMTIMIT</a:t>
            </a:r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584637" y="0"/>
            <a:ext cx="7746564" cy="1723169"/>
          </a:xfrm>
        </p:spPr>
        <p:txBody>
          <a:bodyPr/>
          <a:lstStyle/>
          <a:p>
            <a:pPr lvl="0"/>
            <a:r>
              <a:rPr lang="en-GB" sz="3600" b="1" dirty="0">
                <a:solidFill>
                  <a:srgbClr val="1947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METODOLOGJIA E HULUMTIMIT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584636" y="1661160"/>
            <a:ext cx="8218278" cy="4703353"/>
          </a:xfrm>
        </p:spPr>
        <p:txBody>
          <a:bodyPr>
            <a:noAutofit/>
          </a:bodyPr>
          <a:lstStyle/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Shtrirja sipas vendbanimeve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(urban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45.8%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dhe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54.2% 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rural)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Margjina e gabimit ±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në përzgjedhje për interval të </a:t>
            </a:r>
            <a:r>
              <a:rPr lang="sq-AL" sz="22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konfidencës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95%.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Janë angazhuar 2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anketues së bashku me 4 ekipe mbikëqyrëse për të verifikuar punën dhe për të siguruar cilësinë e procesit të intervistimit.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Janë verifikuar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e anketave të realizuara përmes thirrjeve telefonike dhe vizitave në teren.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Periudha e anketimit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Qeshor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q-AL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sq-AL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Vetevendosje!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5" name="AutoShape 4" descr="Vetevendosje!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6" name="AutoShape 6" descr="Vetevendosje!"/>
          <p:cNvSpPr>
            <a:spLocks noChangeAspect="1" noChangeArrowheads="1"/>
          </p:cNvSpPr>
          <p:nvPr/>
        </p:nvSpPr>
        <p:spPr bwMode="auto">
          <a:xfrm>
            <a:off x="345281" y="977504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7" name="AutoShape 8" descr="Vetevendosje!"/>
          <p:cNvSpPr>
            <a:spLocks noChangeAspect="1" noChangeArrowheads="1"/>
          </p:cNvSpPr>
          <p:nvPr/>
        </p:nvSpPr>
        <p:spPr bwMode="auto">
          <a:xfrm>
            <a:off x="459581" y="1091804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8" name="AutoShape 13" descr="Rezultate imazhesh pÃ«r ubo consulting"/>
          <p:cNvSpPr>
            <a:spLocks noChangeAspect="1" noChangeArrowheads="1"/>
          </p:cNvSpPr>
          <p:nvPr/>
        </p:nvSpPr>
        <p:spPr bwMode="auto">
          <a:xfrm>
            <a:off x="573881" y="12061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2" y="313719"/>
            <a:ext cx="1614940" cy="90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4C0E5FF8-D80D-40A1-A511-875F3D9CC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25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Vetevendosje!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5" name="AutoShape 4" descr="Vetevendosje!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6" name="AutoShape 6" descr="Vetevendosje!"/>
          <p:cNvSpPr>
            <a:spLocks noChangeAspect="1" noChangeArrowheads="1"/>
          </p:cNvSpPr>
          <p:nvPr/>
        </p:nvSpPr>
        <p:spPr bwMode="auto">
          <a:xfrm>
            <a:off x="345281" y="977504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7" name="AutoShape 8" descr="Vetevendosje!"/>
          <p:cNvSpPr>
            <a:spLocks noChangeAspect="1" noChangeArrowheads="1"/>
          </p:cNvSpPr>
          <p:nvPr/>
        </p:nvSpPr>
        <p:spPr bwMode="auto">
          <a:xfrm>
            <a:off x="459581" y="1091804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sp>
        <p:nvSpPr>
          <p:cNvPr id="8" name="AutoShape 13" descr="Rezultate imazhesh pÃ«r ubo consulting"/>
          <p:cNvSpPr>
            <a:spLocks noChangeAspect="1" noChangeArrowheads="1"/>
          </p:cNvSpPr>
          <p:nvPr/>
        </p:nvSpPr>
        <p:spPr bwMode="auto">
          <a:xfrm>
            <a:off x="573881" y="12061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sq-AL" sz="1350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2" y="313719"/>
            <a:ext cx="1614940" cy="90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4C0E5FF8-D80D-40A1-A511-875F3D9CC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27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27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206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87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173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316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561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183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692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0770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63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2713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31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518B01C-DCD8-4EF2-BA97-281DEB6E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86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7843</TotalTime>
  <Words>108</Words>
  <Application>Microsoft Office PowerPoint</Application>
  <PresentationFormat>On-screen Show (4:3)</PresentationFormat>
  <Paragraphs>11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METODOLOGJIA E HULUMTIMIT</vt:lpstr>
      <vt:lpstr>METODOLOGJIA E HULUMTIMIT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User</cp:lastModifiedBy>
  <cp:revision>782</cp:revision>
  <cp:lastPrinted>2018-07-04T08:50:36Z</cp:lastPrinted>
  <dcterms:created xsi:type="dcterms:W3CDTF">2014-05-23T08:09:55Z</dcterms:created>
  <dcterms:modified xsi:type="dcterms:W3CDTF">2018-07-04T09:34:55Z</dcterms:modified>
</cp:coreProperties>
</file>